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67" r:id="rId4"/>
    <p:sldId id="270" r:id="rId5"/>
    <p:sldId id="259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B3"/>
    <a:srgbClr val="0C04A4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63771" autoAdjust="0"/>
  </p:normalViewPr>
  <p:slideViewPr>
    <p:cSldViewPr>
      <p:cViewPr>
        <p:scale>
          <a:sx n="100" d="100"/>
          <a:sy n="100" d="100"/>
        </p:scale>
        <p:origin x="-267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BC6C-4907-4FF9-BE89-EDBAD98FC028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36E7-76A0-4906-A54A-58D56AF7E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332-CF9D-4C34-9EE8-8D8A8370E64E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A40E-2A4D-4458-BAFB-6E648E13D47D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2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35F2-F160-4419-8B81-36E011C1E010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86A5-B7D3-4461-8CC2-4BF70260C1B5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B2F-1795-48EF-9B4B-FDE8686B46A7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3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5632-148C-4CF8-B61F-E5D3AF1ABD78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788E-B35E-4D97-BED4-0A27991AE573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8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8682-2704-42A7-94EB-08B28214B8E5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A592-C416-4B9B-8DA3-25360E050B70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6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E133-4743-402D-BB26-6AE2F3E914A9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4C22-73D2-49EB-BDC4-334653EBBBD3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80B3-583E-41C8-A136-0F0E1D120363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235E-3C74-45C4-842B-47822F9E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8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6687" y="1628800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Анализ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основных ошибок при заполнении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справок о доходах, расходах,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об имуществе и обязательствах имущественного характера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DB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5118" y="4807793"/>
            <a:ext cx="471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Докладчик: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М.О. </a:t>
            </a:r>
            <a:r>
              <a:rPr lang="ru-RU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Шпылёв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-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заместитель начальника отдела по профилактике коррупционных и иных правонарушений в муниципальных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образованиях Управления по профилактике коррупционных и иных правонарушений Правительства Калининградской области</a:t>
            </a: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D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Правительства Калининградской области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Управление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DB3"/>
                </a:solidFill>
              </a:rPr>
              <a:t>по профилактике коррупционных и иных правонарушений </a:t>
            </a:r>
          </a:p>
        </p:txBody>
      </p:sp>
    </p:spTree>
    <p:extLst>
      <p:ext uri="{BB962C8B-B14F-4D97-AF65-F5344CB8AC3E}">
        <p14:creationId xmlns:p14="http://schemas.microsoft.com/office/powerpoint/2010/main" val="27764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7. «Сведения о недвижимом имуществе, транспортных средствах и ценных бумагах, отчужденных в течение отчетного периода в результате безвозмездной сделки»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618" r="36071" b="10000"/>
          <a:stretch/>
        </p:blipFill>
        <p:spPr>
          <a:xfrm>
            <a:off x="539552" y="1412776"/>
            <a:ext cx="2956443" cy="2564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79"/>
            <a:ext cx="2956443" cy="219516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896544" cy="385134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5995" y="1408311"/>
            <a:ext cx="564800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Подарил – укажи!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2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83678"/>
            <a:ext cx="1656184" cy="2041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0053" y="3717032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16398" r="975" b="32184"/>
          <a:stretch>
            <a:fillRect/>
          </a:stretch>
        </p:blipFill>
        <p:spPr bwMode="auto">
          <a:xfrm>
            <a:off x="467544" y="1628800"/>
            <a:ext cx="4212468" cy="453650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Титульный лист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1628800"/>
            <a:ext cx="4248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графе «наименование органа» указывается - Управление по профилактике коррупционных и иных правонарушений Правительства Калининградской области 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графе «место работы» отражается название представительного органа муниципального образования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графе «должность»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указываем  депутат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554" y="908720"/>
            <a:ext cx="4464496" cy="568863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200" b="1" dirty="0" smtClean="0"/>
              <a:t>    </a:t>
            </a:r>
          </a:p>
          <a:p>
            <a:pPr marL="68580" indent="0" algn="just">
              <a:buNone/>
            </a:pPr>
            <a:r>
              <a:rPr lang="ru-RU" sz="1400" b="1" dirty="0" smtClean="0"/>
              <a:t>   </a:t>
            </a:r>
          </a:p>
          <a:p>
            <a:pPr marL="68580" indent="0" algn="just">
              <a:buNone/>
            </a:pPr>
            <a:endParaRPr lang="ru-RU" sz="800" b="1" dirty="0" smtClean="0"/>
          </a:p>
          <a:p>
            <a:pPr marL="68580" indent="0" algn="just">
              <a:buNone/>
            </a:pPr>
            <a:r>
              <a:rPr lang="ru-RU" sz="1400" b="1" dirty="0" smtClean="0"/>
              <a:t>        </a:t>
            </a:r>
            <a:r>
              <a:rPr lang="ru-RU" sz="1500" b="1" dirty="0" smtClean="0"/>
              <a:t>Не указание дохода, полученного от вкладов в банках и иных кредитных организациях</a:t>
            </a:r>
            <a:endParaRPr lang="ru-RU" sz="1500" b="1" dirty="0"/>
          </a:p>
          <a:p>
            <a:pPr marL="68580" indent="0" algn="just">
              <a:buNone/>
            </a:pPr>
            <a:endParaRPr lang="ru-RU" sz="1400" b="1" dirty="0"/>
          </a:p>
          <a:p>
            <a:pPr marL="68580" indent="0" algn="just">
              <a:buNone/>
            </a:pPr>
            <a:endParaRPr lang="ru-RU" sz="300" b="1" dirty="0" smtClean="0"/>
          </a:p>
          <a:p>
            <a:pPr marL="68580" indent="0" algn="just">
              <a:buNone/>
            </a:pPr>
            <a:r>
              <a:rPr lang="ru-RU" sz="1500" b="1" dirty="0" smtClean="0"/>
              <a:t>        Источники иных доходов указаны формально. Рекомендуется указывать наименование и адрес места </a:t>
            </a:r>
            <a:r>
              <a:rPr lang="ru-RU" sz="1500" b="1" dirty="0" err="1" smtClean="0"/>
              <a:t>гос.регистрации</a:t>
            </a:r>
            <a:r>
              <a:rPr lang="ru-RU" sz="1500" b="1" dirty="0" smtClean="0"/>
              <a:t> организации, от которой получен доход.     </a:t>
            </a:r>
          </a:p>
          <a:p>
            <a:pPr marL="68580" indent="0" algn="just">
              <a:buNone/>
            </a:pPr>
            <a:r>
              <a:rPr lang="ru-RU" sz="1500" b="1" dirty="0" smtClean="0"/>
              <a:t>    </a:t>
            </a:r>
          </a:p>
          <a:p>
            <a:pPr marL="68580" indent="0" algn="just">
              <a:buNone/>
            </a:pPr>
            <a:r>
              <a:rPr lang="ru-RU" sz="1500" b="1" dirty="0" smtClean="0"/>
              <a:t>        В случае реализации недвижимого имущества необходимо указывать вид имущества, адрес и его площадь.</a:t>
            </a:r>
          </a:p>
          <a:p>
            <a:pPr marL="68580" indent="0" algn="just">
              <a:buNone/>
            </a:pPr>
            <a:r>
              <a:rPr lang="ru-RU" sz="1500" b="1" dirty="0" smtClean="0"/>
              <a:t>При реализации движимого имущества указывается его вид, марка, а также год выпуска</a:t>
            </a:r>
          </a:p>
          <a:p>
            <a:pPr marL="68580" indent="0" algn="just">
              <a:buNone/>
            </a:pPr>
            <a:endParaRPr lang="ru-RU" sz="1400" b="1" dirty="0"/>
          </a:p>
          <a:p>
            <a:pPr marL="68580" indent="0" algn="just">
              <a:buNone/>
            </a:pPr>
            <a:r>
              <a:rPr lang="ru-RU" sz="1400" b="1" dirty="0" smtClean="0">
                <a:latin typeface="Arial Black" panose="020B0A04020102020204" pitchFamily="34" charset="0"/>
              </a:rPr>
              <a:t>Денежные средства, полученные в виде кредитов, займов, налогового вычета, не считаются доходом и не подлежат отражению в поле «Иные доходы»</a:t>
            </a:r>
          </a:p>
          <a:p>
            <a:pPr marL="68580" indent="0">
              <a:buNone/>
            </a:pPr>
            <a:endParaRPr lang="ru-RU" sz="800" b="1" dirty="0" smtClean="0"/>
          </a:p>
          <a:p>
            <a:pPr marL="68580" indent="0">
              <a:buNone/>
            </a:pPr>
            <a:endParaRPr lang="ru-RU" sz="800" b="1" dirty="0"/>
          </a:p>
          <a:p>
            <a:pPr marL="68580" indent="0">
              <a:buNone/>
            </a:pPr>
            <a:endParaRPr lang="ru-RU" sz="9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3933056"/>
            <a:ext cx="4320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marL="68580" indent="0"/>
            <a:r>
              <a:rPr lang="ru-RU" sz="25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1 «Доходы»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1543" y="1556792"/>
            <a:ext cx="4453674" cy="5760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1542" y="3573016"/>
            <a:ext cx="4453675" cy="129614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91542" y="2308108"/>
            <a:ext cx="4453675" cy="104888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b="13799"/>
          <a:stretch/>
        </p:blipFill>
        <p:spPr bwMode="auto">
          <a:xfrm>
            <a:off x="454596" y="1556792"/>
            <a:ext cx="3847678" cy="460851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.Shpylev\AppData\Local\Microsoft\Windows\Temporary Internet Files\Content.IE5\ZY0N8952\294px-Exclamation-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56" y="5085184"/>
            <a:ext cx="30757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2 «Сведения о расходах»</a:t>
            </a:r>
            <a:endParaRPr lang="ru-RU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914400" lvl="2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расходах заполняются только в случае, если сумма сделки превышает общий доход лица и его супруги (супруга) за 3 года, предшествующих отчетному периоду</a:t>
            </a:r>
          </a:p>
          <a:p>
            <a:pPr marL="914400" lvl="2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914400" lvl="2" indent="0" algn="ctr">
              <a:buNone/>
            </a:pP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44273"/>
            <a:ext cx="2520280" cy="3049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4272"/>
            <a:ext cx="2736304" cy="304902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Стрелка вправо 5"/>
          <p:cNvSpPr/>
          <p:nvPr/>
        </p:nvSpPr>
        <p:spPr>
          <a:xfrm>
            <a:off x="3563888" y="3550146"/>
            <a:ext cx="2664296" cy="1656184"/>
          </a:xfrm>
          <a:prstGeom prst="rightArrow">
            <a:avLst/>
          </a:prstGeom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УКАЗАЛ – ПРИЛОЖИ!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9011"/>
            <a:ext cx="8229600" cy="778098"/>
          </a:xfrm>
        </p:spPr>
        <p:txBody>
          <a:bodyPr>
            <a:normAutofit/>
          </a:bodyPr>
          <a:lstStyle/>
          <a:p>
            <a:pPr marL="68580">
              <a:lnSpc>
                <a:spcPct val="150000"/>
              </a:lnSpc>
            </a:pPr>
            <a:r>
              <a:rPr lang="ru-RU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3 «Сведения об имуществе» </a:t>
            </a:r>
            <a:endParaRPr lang="ru-RU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36959" cy="474198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38600" cy="223224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43147" y="378904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недвижимого имущества и его площадь указываются согласно правоустанавливающим документам!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1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438020"/>
            <a:ext cx="8229600" cy="576064"/>
          </a:xfrm>
        </p:spPr>
        <p:txBody>
          <a:bodyPr>
            <a:noAutofit/>
          </a:bodyPr>
          <a:lstStyle/>
          <a:p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4 «Сведения о счетах в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банках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иных кредитных организациях</a:t>
            </a:r>
            <a:r>
              <a:rPr lang="ru-RU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 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42792" cy="39590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4048" y="1628800"/>
            <a:ext cx="36724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Указываем вид счета, а не название вклада или банковской карты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дату открытия счета, а не банковской карты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избежание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ошибок целесообразно запросить в банке выписку по операциям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счете с указанием остатка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C:\Users\M.Shpylev\AppData\Local\Microsoft\Windows\Temporary Internet Files\Content.IE5\ZY0N8952\294px-Exclamation-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5760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pPr marL="68580"/>
            <a:r>
              <a:rPr lang="ru-RU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</a:t>
            </a:r>
            <a:r>
              <a:rPr lang="ru-RU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«Сведения о ценных бумагах</a:t>
            </a:r>
            <a:r>
              <a:rPr lang="ru-RU" sz="2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667279"/>
            <a:ext cx="4824536" cy="59766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 marL="68580" indent="0">
              <a:buNone/>
            </a:pPr>
            <a:endParaRPr lang="ru-RU" sz="1600" b="1" dirty="0" smtClean="0"/>
          </a:p>
          <a:p>
            <a:pPr marL="68580" indent="0">
              <a:buNone/>
            </a:pPr>
            <a:endParaRPr lang="ru-RU" sz="1600" b="1" dirty="0"/>
          </a:p>
          <a:p>
            <a:pPr marL="68580" indent="0">
              <a:buNone/>
            </a:pP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68760"/>
            <a:ext cx="791689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 ЗАБЫТЬ !!!</a:t>
            </a: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3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УКАЗАТЬ В СПРАВКЕ СВЕДЕНИЯ ОБ УЧАСТИИ В КОММЕРЧЕСКИХ ОРГАНИЗАЦИЯХ</a:t>
            </a:r>
            <a:endParaRPr lang="ru-RU" sz="4000" b="1" cap="none" spc="3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7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4621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 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  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Сведения  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   обязательствах  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имущественного характера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32856"/>
            <a:ext cx="2680104" cy="1749998"/>
          </a:xfrm>
        </p:spPr>
      </p:pic>
      <p:sp>
        <p:nvSpPr>
          <p:cNvPr id="20" name="TextBox 19"/>
          <p:cNvSpPr txBox="1"/>
          <p:nvPr/>
        </p:nvSpPr>
        <p:spPr>
          <a:xfrm>
            <a:off x="611560" y="118217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Подраздел 6.1</a:t>
            </a:r>
          </a:p>
          <a:p>
            <a:pPr algn="ctr"/>
            <a:r>
              <a:rPr lang="ru-RU" b="1" i="1" dirty="0" smtClean="0"/>
              <a:t>«Объекты недвижимого имущества, находящиеся в пользовании»</a:t>
            </a:r>
            <a:endParaRPr lang="ru-RU" b="1" i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65155"/>
            <a:ext cx="2693137" cy="19238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51920" y="2132856"/>
            <a:ext cx="46085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D1DB3"/>
                </a:solidFill>
              </a:rPr>
              <a:t>- </a:t>
            </a:r>
            <a:r>
              <a:rPr lang="ru-RU" sz="2000" b="1" dirty="0" smtClean="0">
                <a:solidFill>
                  <a:srgbClr val="0D1DB3"/>
                </a:solidFill>
              </a:rPr>
              <a:t>Указывается недвижимое имущество по месту регистрации, которое не находится в собственности ни у одного члена семьи</a:t>
            </a:r>
          </a:p>
          <a:p>
            <a:endParaRPr lang="ru-RU" sz="2000" b="1" dirty="0">
              <a:solidFill>
                <a:srgbClr val="0D1DB3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D1DB3"/>
                </a:solidFill>
              </a:rPr>
              <a:t>- В графе «</a:t>
            </a:r>
            <a:r>
              <a:rPr lang="ru-RU" sz="2000" b="1" i="1" dirty="0" smtClean="0">
                <a:solidFill>
                  <a:srgbClr val="0D1DB3"/>
                </a:solidFill>
              </a:rPr>
              <a:t>Основания пользования</a:t>
            </a:r>
            <a:r>
              <a:rPr lang="ru-RU" sz="2000" b="1" dirty="0" smtClean="0">
                <a:solidFill>
                  <a:srgbClr val="0D1DB3"/>
                </a:solidFill>
              </a:rPr>
              <a:t>» не забываем указывать основания пользования, реквизиты документов</a:t>
            </a:r>
          </a:p>
          <a:p>
            <a:pPr algn="just"/>
            <a:endParaRPr lang="ru-RU" sz="2000" b="1" dirty="0">
              <a:solidFill>
                <a:srgbClr val="0D1DB3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D1DB3"/>
                </a:solidFill>
              </a:rPr>
              <a:t>- Не указывается недвижимое имущество, которое находится в собственности и уже отражено в подразделе 3.1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just"/>
            <a:endParaRPr lang="ru-RU" b="1" dirty="0">
              <a:solidFill>
                <a:srgbClr val="0D1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   6.   Сведения   об   обязательствах   </a:t>
            </a:r>
            <a:b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имущественного характера</a:t>
            </a:r>
            <a:endParaRPr lang="ru-RU" sz="2000" u="sng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235E-3C74-45C4-842B-47822F9E9DA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1560" y="105273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Подраздел 6.2</a:t>
            </a:r>
          </a:p>
          <a:p>
            <a:pPr algn="ctr"/>
            <a:r>
              <a:rPr lang="ru-RU" sz="1600" b="1" i="1" dirty="0" smtClean="0"/>
              <a:t>«Объекты недвижимого имущества находящиеся в пользовании»</a:t>
            </a:r>
            <a:endParaRPr lang="ru-RU" sz="1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628800"/>
            <a:ext cx="2925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Отражаем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45" y="2703512"/>
            <a:ext cx="56521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обязательства 500 000 ₽ и выше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долевом строительстве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займа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обязательства, установленные решением суда;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финансовой аренды (лизинг)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обязательства по договорам дополнительного пенсионного страхования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брокерское обслуживание и ведение договоров индивидуальных инвестиционных счетов</a:t>
            </a:r>
          </a:p>
        </p:txBody>
      </p:sp>
      <p:pic>
        <p:nvPicPr>
          <p:cNvPr id="1030" name="Picture 6" descr="C:\Users\M.Shpylev\AppData\Local\Microsoft\Windows\Temporary Internet Files\Content.IE5\ZY0N8952\Banknote_500000_rubles_(1995)_bac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97308" cy="11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M.Shpylev\AppData\Local\Microsoft\Windows\Temporary Internet Files\Content.IE5\4CCE2BLV\Oz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6" y="3198202"/>
            <a:ext cx="1368152" cy="17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M.Shpylev\AppData\Local\Microsoft\Windows\Temporary Internet Files\Content.IE5\AB9O6LRU\femid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74" y="3197543"/>
            <a:ext cx="1296144" cy="17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M.Shpylev\AppData\Local\Microsoft\Windows\Temporary Internet Files\Content.IE5\ZY0N8952\Rosgosstrah_log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3" y="5578153"/>
            <a:ext cx="2697308" cy="8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C:\Users\M.Shpylev\AppData\Local\Microsoft\Windows\Temporary Internet Files\Content.IE5\ZY0N8952\Московская_Биржа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27" y="5661248"/>
            <a:ext cx="2584922" cy="7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6" y="5085184"/>
            <a:ext cx="271680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477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Раздел 1 «Доходы» </vt:lpstr>
      <vt:lpstr>Раздел 2 «Сведения о расходах»</vt:lpstr>
      <vt:lpstr>Раздел 3 «Сведения об имуществе» </vt:lpstr>
      <vt:lpstr>Раздел 4 «Сведения о счетах в  банках и иных кредитных организациях»  </vt:lpstr>
      <vt:lpstr>Раздел 5 «Сведения о ценных бумагах» </vt:lpstr>
      <vt:lpstr>Раздел   6.   Сведения   об   обязательствах    имущественного характера</vt:lpstr>
      <vt:lpstr>Раздел   6.   Сведения   об   обязательствах    имущественного характера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положений Закона Калининградской области от 19.12.2017 №136 «О порядке представления лицами, замещающими муниципальные должности, отдельные должности муниципальной службы, и гражданами, претендующими на замещение указанных должностей, сведений о доходах, расходах, об имуществе и обязательствах имущественного характера и порядке проверки достоверности и полноты таких сведений»</dc:title>
  <dc:creator>Горных Ирина Сергеевна</dc:creator>
  <cp:lastModifiedBy>Шпылев Михаил Олегович</cp:lastModifiedBy>
  <cp:revision>103</cp:revision>
  <cp:lastPrinted>2019-01-28T08:08:09Z</cp:lastPrinted>
  <dcterms:created xsi:type="dcterms:W3CDTF">2018-02-27T07:16:29Z</dcterms:created>
  <dcterms:modified xsi:type="dcterms:W3CDTF">2019-01-30T13:56:05Z</dcterms:modified>
</cp:coreProperties>
</file>